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43971141-C91E-456B-B615-63A568B7A05C}"/>
    <pc:docChg chg="custSel addSld modSld">
      <pc:chgData name="Shailee Upadhayay" userId="556280587117f9d7" providerId="LiveId" clId="{43971141-C91E-456B-B615-63A568B7A05C}" dt="2023-03-10T11:10:52.730" v="38" actId="122"/>
      <pc:docMkLst>
        <pc:docMk/>
      </pc:docMkLst>
      <pc:sldChg chg="modSp new mod">
        <pc:chgData name="Shailee Upadhayay" userId="556280587117f9d7" providerId="LiveId" clId="{43971141-C91E-456B-B615-63A568B7A05C}" dt="2023-03-10T11:10:22.785" v="23" actId="113"/>
        <pc:sldMkLst>
          <pc:docMk/>
          <pc:sldMk cId="1997353287" sldId="266"/>
        </pc:sldMkLst>
        <pc:spChg chg="mod">
          <ac:chgData name="Shailee Upadhayay" userId="556280587117f9d7" providerId="LiveId" clId="{43971141-C91E-456B-B615-63A568B7A05C}" dt="2023-03-10T11:09:50.115" v="13" actId="14100"/>
          <ac:spMkLst>
            <pc:docMk/>
            <pc:sldMk cId="1997353287" sldId="266"/>
            <ac:spMk id="2" creationId="{00B41480-02BB-4CCE-B113-6A226902655C}"/>
          </ac:spMkLst>
        </pc:spChg>
        <pc:spChg chg="mod">
          <ac:chgData name="Shailee Upadhayay" userId="556280587117f9d7" providerId="LiveId" clId="{43971141-C91E-456B-B615-63A568B7A05C}" dt="2023-03-10T11:10:22.785" v="23" actId="113"/>
          <ac:spMkLst>
            <pc:docMk/>
            <pc:sldMk cId="1997353287" sldId="266"/>
            <ac:spMk id="3" creationId="{DF5A3143-9F7F-7BDE-5518-0571490C4846}"/>
          </ac:spMkLst>
        </pc:spChg>
      </pc:sldChg>
      <pc:sldChg chg="modSp new mod">
        <pc:chgData name="Shailee Upadhayay" userId="556280587117f9d7" providerId="LiveId" clId="{43971141-C91E-456B-B615-63A568B7A05C}" dt="2023-03-10T11:10:52.730" v="38" actId="122"/>
        <pc:sldMkLst>
          <pc:docMk/>
          <pc:sldMk cId="1763731637" sldId="267"/>
        </pc:sldMkLst>
        <pc:spChg chg="mod">
          <ac:chgData name="Shailee Upadhayay" userId="556280587117f9d7" providerId="LiveId" clId="{43971141-C91E-456B-B615-63A568B7A05C}" dt="2023-03-10T11:10:52.730" v="38" actId="122"/>
          <ac:spMkLst>
            <pc:docMk/>
            <pc:sldMk cId="1763731637" sldId="267"/>
            <ac:spMk id="3" creationId="{B790D41A-F73B-21F8-277E-5B0AB214F3D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A380899A-0249-436A-AFB2-7F48E19BBBB5}"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2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D7DBF8-2214-485E-800C-6630BD200087}"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80899A-0249-436A-AFB2-7F48E19BBBB5}" type="slidenum">
              <a:rPr lang="en-IN" smtClean="0"/>
              <a:t>‹#›</a:t>
            </a:fld>
            <a:endParaRPr lang="en-IN"/>
          </a:p>
        </p:txBody>
      </p:sp>
    </p:spTree>
    <p:extLst>
      <p:ext uri="{BB962C8B-B14F-4D97-AF65-F5344CB8AC3E}">
        <p14:creationId xmlns:p14="http://schemas.microsoft.com/office/powerpoint/2010/main" val="333969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50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2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spTree>
    <p:extLst>
      <p:ext uri="{BB962C8B-B14F-4D97-AF65-F5344CB8AC3E}">
        <p14:creationId xmlns:p14="http://schemas.microsoft.com/office/powerpoint/2010/main" val="153445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26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44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279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62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spTree>
    <p:extLst>
      <p:ext uri="{BB962C8B-B14F-4D97-AF65-F5344CB8AC3E}">
        <p14:creationId xmlns:p14="http://schemas.microsoft.com/office/powerpoint/2010/main" val="66840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7DBF8-2214-485E-800C-6630BD200087}"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80899A-0249-436A-AFB2-7F48E19BBBB5}"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94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D7DBF8-2214-485E-800C-6630BD200087}"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80899A-0249-436A-AFB2-7F48E19BBBB5}"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94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7DBF8-2214-485E-800C-6630BD200087}" type="datetimeFigureOut">
              <a:rPr lang="en-IN" smtClean="0"/>
              <a:t>10-03-2023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80899A-0249-436A-AFB2-7F48E19BBBB5}"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19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7DBF8-2214-485E-800C-6630BD200087}" type="datetimeFigureOut">
              <a:rPr lang="en-IN" smtClean="0"/>
              <a:t>10-03-2023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80899A-0249-436A-AFB2-7F48E19BBBB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88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7DBF8-2214-485E-800C-6630BD200087}" type="datetimeFigureOut">
              <a:rPr lang="en-IN" smtClean="0"/>
              <a:t>10-03-2023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80899A-0249-436A-AFB2-7F48E19BBBB5}" type="slidenum">
              <a:rPr lang="en-IN" smtClean="0"/>
              <a:t>‹#›</a:t>
            </a:fld>
            <a:endParaRPr lang="en-IN"/>
          </a:p>
        </p:txBody>
      </p:sp>
    </p:spTree>
    <p:extLst>
      <p:ext uri="{BB962C8B-B14F-4D97-AF65-F5344CB8AC3E}">
        <p14:creationId xmlns:p14="http://schemas.microsoft.com/office/powerpoint/2010/main" val="292649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D7DBF8-2214-485E-800C-6630BD200087}"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80899A-0249-436A-AFB2-7F48E19BBBB5}"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D7DBF8-2214-485E-800C-6630BD200087}"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80899A-0249-436A-AFB2-7F48E19BBBB5}" type="slidenum">
              <a:rPr lang="en-IN" smtClean="0"/>
              <a:t>‹#›</a:t>
            </a:fld>
            <a:endParaRPr lang="en-IN"/>
          </a:p>
        </p:txBody>
      </p:sp>
    </p:spTree>
    <p:extLst>
      <p:ext uri="{BB962C8B-B14F-4D97-AF65-F5344CB8AC3E}">
        <p14:creationId xmlns:p14="http://schemas.microsoft.com/office/powerpoint/2010/main" val="173674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D7DBF8-2214-485E-800C-6630BD200087}" type="datetimeFigureOut">
              <a:rPr lang="en-IN" smtClean="0"/>
              <a:t>10-03-2023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80899A-0249-436A-AFB2-7F48E19BBBB5}" type="slidenum">
              <a:rPr lang="en-IN" smtClean="0"/>
              <a:t>‹#›</a:t>
            </a:fld>
            <a:endParaRPr lang="en-IN"/>
          </a:p>
        </p:txBody>
      </p:sp>
    </p:spTree>
    <p:extLst>
      <p:ext uri="{BB962C8B-B14F-4D97-AF65-F5344CB8AC3E}">
        <p14:creationId xmlns:p14="http://schemas.microsoft.com/office/powerpoint/2010/main" val="41170905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F7A7-38F5-B8D6-9543-0AB5701B4F1C}"/>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ACEC9C4D-A161-A8B7-B9A1-F28A67629011}"/>
              </a:ext>
            </a:extLst>
          </p:cNvPr>
          <p:cNvSpPr>
            <a:spLocks noGrp="1"/>
          </p:cNvSpPr>
          <p:nvPr>
            <p:ph type="subTitle" idx="1"/>
          </p:nvPr>
        </p:nvSpPr>
        <p:spPr/>
        <p:txBody>
          <a:bodyPr/>
          <a:lstStyle/>
          <a:p>
            <a:endParaRPr lang="en-IN"/>
          </a:p>
        </p:txBody>
      </p:sp>
      <p:pic>
        <p:nvPicPr>
          <p:cNvPr id="1026" name="Picture 2" descr="Partnership: Features, Merits, and Demerits - GeeksforGeeks">
            <a:extLst>
              <a:ext uri="{FF2B5EF4-FFF2-40B4-BE49-F238E27FC236}">
                <a16:creationId xmlns:a16="http://schemas.microsoft.com/office/drawing/2014/main" id="{D4442573-D57C-E0D0-F3BD-7DEF3A440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047750"/>
            <a:ext cx="952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4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3BC7-4130-804C-419F-AC37A931479F}"/>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FEF9C08C-7611-FCB1-BBC4-C565BF830A30}"/>
              </a:ext>
            </a:extLst>
          </p:cNvPr>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Registration of the firm is not compulsory, but non-registration restricts the partners or the firm from taking any legal action. Often there is no written Partnership Deed or, if there is one, it may be silent on a particular point. In that case the relevant sections of the Partnership Act will apply. If on any point the Partnership Deed contains a clause, it will hold good; otherwise the provisions of the Act relating to the questions will apply.</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37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1480-02BB-4CCE-B113-6A226902655C}"/>
              </a:ext>
            </a:extLst>
          </p:cNvPr>
          <p:cNvSpPr>
            <a:spLocks noGrp="1"/>
          </p:cNvSpPr>
          <p:nvPr>
            <p:ph type="title"/>
          </p:nvPr>
        </p:nvSpPr>
        <p:spPr>
          <a:xfrm>
            <a:off x="1295402" y="982132"/>
            <a:ext cx="9601196" cy="1994333"/>
          </a:xfrm>
        </p:spPr>
        <p:txBody>
          <a:bodyPr>
            <a:normAutofit fontScale="90000"/>
          </a:bodyPr>
          <a:lstStyle/>
          <a:p>
            <a:r>
              <a:rPr lang="en-US" sz="4400" dirty="0">
                <a:latin typeface="Algerian" panose="04020705040A02060702" pitchFamily="82" charset="0"/>
                <a:cs typeface="Times New Roman" panose="02020603050405020304" pitchFamily="18" charset="0"/>
              </a:rPr>
              <a:t>Rules in the absence of Partnership Deed </a:t>
            </a:r>
            <a:br>
              <a:rPr lang="en-US" sz="4400" dirty="0">
                <a:latin typeface="Algerian" panose="04020705040A02060702" pitchFamily="82" charset="0"/>
                <a:cs typeface="Times New Roman" panose="02020603050405020304" pitchFamily="18"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DF5A3143-9F7F-7BDE-5518-0571490C4846}"/>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In the absence of any agreement to the contrary; </a:t>
            </a:r>
          </a:p>
          <a:p>
            <a:pPr marL="457200" indent="-457200">
              <a:buAutoNum type="arabicPeriod"/>
            </a:pPr>
            <a:r>
              <a:rPr lang="en-US" sz="2000" dirty="0">
                <a:latin typeface="Times New Roman" panose="02020603050405020304" pitchFamily="18" charset="0"/>
                <a:cs typeface="Times New Roman" panose="02020603050405020304" pitchFamily="18" charset="0"/>
              </a:rPr>
              <a:t>No partner has the right to a salary, </a:t>
            </a:r>
          </a:p>
          <a:p>
            <a:pPr marL="457200" indent="-457200">
              <a:buAutoNum type="arabicPeriod"/>
            </a:pPr>
            <a:r>
              <a:rPr lang="en-US" sz="2000" dirty="0">
                <a:latin typeface="Times New Roman" panose="02020603050405020304" pitchFamily="18" charset="0"/>
                <a:cs typeface="Times New Roman" panose="02020603050405020304" pitchFamily="18" charset="0"/>
              </a:rPr>
              <a:t>2. No interest is to be allowed on capital, </a:t>
            </a:r>
          </a:p>
          <a:p>
            <a:pPr marL="457200" indent="-457200">
              <a:buAutoNum type="arabicPeriod"/>
            </a:pPr>
            <a:r>
              <a:rPr lang="en-US" sz="2000" dirty="0">
                <a:latin typeface="Times New Roman" panose="02020603050405020304" pitchFamily="18" charset="0"/>
                <a:cs typeface="Times New Roman" panose="02020603050405020304" pitchFamily="18" charset="0"/>
              </a:rPr>
              <a:t>3. No interest is to be charged on the drawings, </a:t>
            </a:r>
          </a:p>
          <a:p>
            <a:pPr marL="457200" indent="-457200">
              <a:buAutoNum type="arabicPeriod"/>
            </a:pPr>
            <a:r>
              <a:rPr lang="en-US" sz="2000" dirty="0">
                <a:latin typeface="Times New Roman" panose="02020603050405020304" pitchFamily="18" charset="0"/>
                <a:cs typeface="Times New Roman" panose="02020603050405020304" pitchFamily="18" charset="0"/>
              </a:rPr>
              <a:t>4. Interest at the rate of 6%.p.a is to be allowed on a partner’s loan to the firm, and </a:t>
            </a:r>
          </a:p>
          <a:p>
            <a:pPr marL="457200" indent="-457200">
              <a:buAutoNum type="arabicPeriod"/>
            </a:pPr>
            <a:r>
              <a:rPr lang="en-US" sz="2000" dirty="0">
                <a:latin typeface="Times New Roman" panose="02020603050405020304" pitchFamily="18" charset="0"/>
                <a:cs typeface="Times New Roman" panose="02020603050405020304" pitchFamily="18" charset="0"/>
              </a:rPr>
              <a:t>5. Profits and losses are to be shared equally. </a:t>
            </a: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Note: In the absence of an agreement, the interest and salary payable to a partner will be paid only if there is profit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35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B4A1-D046-2700-E0E9-AD09008638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790D41A-F73B-21F8-277E-5B0AB214F3D1}"/>
              </a:ext>
            </a:extLst>
          </p:cNvPr>
          <p:cNvSpPr>
            <a:spLocks noGrp="1"/>
          </p:cNvSpPr>
          <p:nvPr>
            <p:ph idx="1"/>
          </p:nvPr>
        </p:nvSpPr>
        <p:spPr/>
        <p:txBody>
          <a:bodyPr>
            <a:normAutofit/>
          </a:bodyPr>
          <a:lstStyle/>
          <a:p>
            <a:pPr marL="0" indent="0" algn="ctr">
              <a:buNone/>
            </a:pPr>
            <a:r>
              <a:rPr lang="en-US" sz="4800" dirty="0">
                <a:solidFill>
                  <a:schemeClr val="accent4">
                    <a:lumMod val="75000"/>
                  </a:schemeClr>
                </a:solidFill>
                <a:latin typeface="Algerian" panose="04020705040A02060702" pitchFamily="82" charset="0"/>
              </a:rPr>
              <a:t>THANK YOU</a:t>
            </a:r>
            <a:endParaRPr lang="en-IN" sz="4800" dirty="0">
              <a:solidFill>
                <a:schemeClr val="accent4">
                  <a:lumMod val="75000"/>
                </a:schemeClr>
              </a:solidFill>
              <a:latin typeface="Algerian" panose="04020705040A02060702" pitchFamily="82" charset="0"/>
            </a:endParaRPr>
          </a:p>
        </p:txBody>
      </p:sp>
    </p:spTree>
    <p:extLst>
      <p:ext uri="{BB962C8B-B14F-4D97-AF65-F5344CB8AC3E}">
        <p14:creationId xmlns:p14="http://schemas.microsoft.com/office/powerpoint/2010/main" val="176373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805E-1953-00BF-5CED-1BFE0981A49E}"/>
              </a:ext>
            </a:extLst>
          </p:cNvPr>
          <p:cNvSpPr>
            <a:spLocks noGrp="1"/>
          </p:cNvSpPr>
          <p:nvPr>
            <p:ph type="title"/>
          </p:nvPr>
        </p:nvSpPr>
        <p:spPr/>
        <p:txBody>
          <a:bodyPr>
            <a:noAutofit/>
          </a:bodyPr>
          <a:lstStyle/>
          <a:p>
            <a:r>
              <a:rPr lang="en-US" dirty="0">
                <a:latin typeface="Algerian" panose="04020705040A02060702" pitchFamily="82" charset="0"/>
              </a:rPr>
              <a:t>INTRODUCTION</a:t>
            </a:r>
            <a:br>
              <a:rPr lang="en-US" dirty="0">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A0BECC75-E42E-4BA5-7DEF-2D80B684A171}"/>
              </a:ext>
            </a:extLst>
          </p:cNvPr>
          <p:cNvSpPr>
            <a:spLocks noGrp="1"/>
          </p:cNvSpPr>
          <p:nvPr>
            <p:ph idx="1"/>
          </p:nvPr>
        </p:nvSpPr>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An individual i.e., a sole proprietor may not be in a position to cope with the financial and managerial demands of the present day business world. As a result, two or more individuals may decide to pool their financial and non-financial resources to carry on a business. The preparation of final accounts of sole proprietors have already been discussed.</a:t>
            </a:r>
          </a:p>
          <a:p>
            <a:pPr marL="0" indent="0" algn="just">
              <a:buNone/>
            </a:pPr>
            <a:r>
              <a:rPr lang="en-US" sz="2000" dirty="0">
                <a:latin typeface="Times New Roman" panose="02020603050405020304" pitchFamily="18" charset="0"/>
                <a:cs typeface="Times New Roman" panose="02020603050405020304" pitchFamily="18" charset="0"/>
              </a:rPr>
              <a:t>As per Section 4 of the Partnership Act, 1932:</a:t>
            </a:r>
          </a:p>
          <a:p>
            <a:pPr marL="0" indent="0" algn="just">
              <a:buNone/>
            </a:pPr>
            <a:r>
              <a:rPr lang="en-US" sz="2000" b="1" dirty="0">
                <a:latin typeface="Times New Roman" panose="02020603050405020304" pitchFamily="18" charset="0"/>
                <a:cs typeface="Times New Roman" panose="02020603050405020304" pitchFamily="18" charset="0"/>
              </a:rPr>
              <a:t>“Partnership is the relation between persons who have agreed to share the profit of a business carried on by all or any of them acting for all.”</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78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FFFD-BB15-B852-E784-C43F75A897B3}"/>
              </a:ext>
            </a:extLst>
          </p:cNvPr>
          <p:cNvSpPr>
            <a:spLocks noGrp="1"/>
          </p:cNvSpPr>
          <p:nvPr>
            <p:ph type="title"/>
          </p:nvPr>
        </p:nvSpPr>
        <p:spPr/>
        <p:txBody>
          <a:bodyPr/>
          <a:lstStyle/>
          <a:p>
            <a:r>
              <a:rPr lang="en-IN" dirty="0">
                <a:latin typeface="Algerian" panose="04020705040A02060702" pitchFamily="82" charset="0"/>
              </a:rPr>
              <a:t>Features of a partnership </a:t>
            </a:r>
          </a:p>
        </p:txBody>
      </p:sp>
      <p:sp>
        <p:nvSpPr>
          <p:cNvPr id="3" name="Content Placeholder 2">
            <a:extLst>
              <a:ext uri="{FF2B5EF4-FFF2-40B4-BE49-F238E27FC236}">
                <a16:creationId xmlns:a16="http://schemas.microsoft.com/office/drawing/2014/main" id="{A4C9217B-2CE1-33B1-9C87-4B26AAF9512C}"/>
              </a:ext>
            </a:extLst>
          </p:cNvPr>
          <p:cNvSpPr>
            <a:spLocks noGrp="1"/>
          </p:cNvSpPr>
          <p:nvPr>
            <p:ph idx="1"/>
          </p:nvPr>
        </p:nvSpPr>
        <p:spPr/>
        <p:txBody>
          <a:bodyPr>
            <a:noAutofit/>
          </a:bodyPr>
          <a:lstStyle/>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Existence of an agreement: </a:t>
            </a:r>
            <a:r>
              <a:rPr lang="en-US" sz="2000" dirty="0">
                <a:latin typeface="Times New Roman" panose="02020603050405020304" pitchFamily="18" charset="0"/>
                <a:cs typeface="Times New Roman" panose="02020603050405020304" pitchFamily="18" charset="0"/>
              </a:rPr>
              <a:t>As per section 5 of the Indian Partnership Act, 1932. The relation of partnership arises from contract between parties and not from status as it happens in case of HUF (Hindu Undivided Family). A formal or written agreement is not necessary to create a partnership.</a:t>
            </a: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Business: </a:t>
            </a:r>
            <a:r>
              <a:rPr lang="en-US" sz="2000" dirty="0">
                <a:latin typeface="Times New Roman" panose="02020603050405020304" pitchFamily="18" charset="0"/>
                <a:cs typeface="Times New Roman" panose="02020603050405020304" pitchFamily="18" charset="0"/>
              </a:rPr>
              <a:t>A partnership can exist only in business. Thus, it is not the agreement alone which creates a partnership. A partnership comes into existence only when partners begin to carry on business in accordance with their agreement. Section 2 (b)of Indian Partnership Act, 1932 only states that business includes every trade, occupation and profession.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11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441C-8762-A10F-AB13-D0C70CC24FF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C3A5AF1-1011-EFFA-763F-47EE0B0C0813}"/>
              </a:ext>
            </a:extLst>
          </p:cNvPr>
          <p:cNvSpPr>
            <a:spLocks noGrp="1"/>
          </p:cNvSpPr>
          <p:nvPr>
            <p:ph idx="1"/>
          </p:nvPr>
        </p:nvSpPr>
        <p:spPr/>
        <p:txBody>
          <a:bodyPr>
            <a:noAutofit/>
          </a:bodyPr>
          <a:lstStyle/>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Sharing of profit: </a:t>
            </a:r>
            <a:r>
              <a:rPr lang="en-US" sz="2000" dirty="0">
                <a:latin typeface="Times New Roman" panose="02020603050405020304" pitchFamily="18" charset="0"/>
                <a:cs typeface="Times New Roman" panose="02020603050405020304" pitchFamily="18" charset="0"/>
              </a:rPr>
              <a:t>The persons concerned must agree to share the profits of the business. Because no. person is a partner unless he or she has the right to share the profits of the business. Section 4 of Indian Partnership Act, 1932 does not insist upon sharing of losses. Thus, a provision for sharing of loss is not necessary.</a:t>
            </a:r>
          </a:p>
          <a:p>
            <a:pPr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Mutual agency: </a:t>
            </a:r>
            <a:r>
              <a:rPr lang="en-US" sz="2000" dirty="0">
                <a:latin typeface="Times New Roman" panose="02020603050405020304" pitchFamily="18" charset="0"/>
                <a:cs typeface="Times New Roman" panose="02020603050405020304" pitchFamily="18" charset="0"/>
              </a:rPr>
              <a:t>It means that the business is to be carried on by all or any of them acting for all. Thus, if the person carrying on the business acts not only for himself but for others also so that they stand in the positions of principals and agents, they are partners.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24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80A4-2A9D-796B-E089-B293C04EFF90}"/>
              </a:ext>
            </a:extLst>
          </p:cNvPr>
          <p:cNvSpPr>
            <a:spLocks noGrp="1"/>
          </p:cNvSpPr>
          <p:nvPr>
            <p:ph type="title"/>
          </p:nvPr>
        </p:nvSpPr>
        <p:spPr/>
        <p:txBody>
          <a:bodyPr/>
          <a:lstStyle/>
          <a:p>
            <a:r>
              <a:rPr lang="en-US" sz="4400" dirty="0">
                <a:latin typeface="Algerian" panose="04020705040A02060702" pitchFamily="82" charset="0"/>
                <a:cs typeface="Times New Roman" panose="02020603050405020304" pitchFamily="18" charset="0"/>
              </a:rPr>
              <a:t>Number of Partners</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8D5C1017-C430-DF59-1A34-F07219909155}"/>
              </a:ext>
            </a:extLst>
          </p:cNvPr>
          <p:cNvSpPr>
            <a:spLocks noGrp="1"/>
          </p:cNvSpPr>
          <p:nvPr>
            <p:ph idx="1"/>
          </p:nvPr>
        </p:nvSpPr>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Minimum Partners</a:t>
            </a:r>
            <a:r>
              <a:rPr lang="en-US" sz="2000" dirty="0">
                <a:latin typeface="Times New Roman" panose="02020603050405020304" pitchFamily="18" charset="0"/>
                <a:cs typeface="Times New Roman" panose="02020603050405020304" pitchFamily="18" charset="0"/>
              </a:rPr>
              <a:t>: Two</a:t>
            </a:r>
          </a:p>
          <a:p>
            <a:pPr marL="0" indent="0" algn="just">
              <a:buNone/>
            </a:pPr>
            <a:r>
              <a:rPr lang="en-US" sz="2000" b="1" dirty="0">
                <a:latin typeface="Times New Roman" panose="02020603050405020304" pitchFamily="18" charset="0"/>
                <a:cs typeface="Times New Roman" panose="02020603050405020304" pitchFamily="18" charset="0"/>
              </a:rPr>
              <a:t>Maximum Partners</a:t>
            </a:r>
            <a:r>
              <a:rPr lang="en-US" sz="2000" dirty="0">
                <a:latin typeface="Times New Roman" panose="02020603050405020304" pitchFamily="18" charset="0"/>
                <a:cs typeface="Times New Roman" panose="02020603050405020304" pitchFamily="18" charset="0"/>
              </a:rPr>
              <a:t>: Section 464 of the Companies Act, 2013, no association or partnership consisting of more than 100 number of persons as may be prescribed shall be formed for the purpose of carrying on any business. Rule 10 of Companies (incorporation) Rules 2014 specifies the limit as 50 .Thus, maximum number of members in a partnership ­firm are 50.</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68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7D68-9925-AC6B-59BD-589674A531E7}"/>
              </a:ext>
            </a:extLst>
          </p:cNvPr>
          <p:cNvSpPr>
            <a:spLocks noGrp="1"/>
          </p:cNvSpPr>
          <p:nvPr>
            <p:ph type="title"/>
          </p:nvPr>
        </p:nvSpPr>
        <p:spPr/>
        <p:txBody>
          <a:bodyPr>
            <a:normAutofit fontScale="90000"/>
          </a:bodyPr>
          <a:lstStyle/>
          <a:p>
            <a:pPr algn="just"/>
            <a:r>
              <a:rPr lang="en-US" dirty="0">
                <a:latin typeface="Algerian" panose="04020705040A02060702" pitchFamily="82" charset="0"/>
              </a:rPr>
              <a:t>MAIN CLAUSES IN A PARTNERSHIP DEED</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7FB6CB28-A499-40A5-1699-3F397F6AF466}"/>
              </a:ext>
            </a:extLst>
          </p:cNvPr>
          <p:cNvSpPr>
            <a:spLocks noGrp="1"/>
          </p:cNvSpPr>
          <p:nvPr>
            <p:ph idx="1"/>
          </p:nvPr>
        </p:nvSpPr>
        <p:spPr>
          <a:xfrm>
            <a:off x="1361439" y="2556932"/>
            <a:ext cx="9535157" cy="3318936"/>
          </a:xfrm>
        </p:spPr>
        <p:txBody>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relation between the partners is governed by mutual agreement known as partnership deed. It should be comprehensive to avoid disputes later on. It is usual therefore, to and the following clauses in a Partnership Deed which may or may not be registered.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60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905C-AE21-CD37-172E-95BE3C333D0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3458EF-8CC7-7D7F-B1E4-8779B01F8AC5}"/>
              </a:ext>
            </a:extLst>
          </p:cNvPr>
          <p:cNvSpPr>
            <a:spLocks noGrp="1"/>
          </p:cNvSpPr>
          <p:nvPr>
            <p:ph idx="1"/>
          </p:nvPr>
        </p:nvSpPr>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1. Name of the ­firm and the partners;</a:t>
            </a:r>
          </a:p>
          <a:p>
            <a:pPr marL="0" indent="0" algn="just">
              <a:buNone/>
            </a:pPr>
            <a:r>
              <a:rPr lang="en-US" sz="2000" dirty="0">
                <a:latin typeface="Times New Roman" panose="02020603050405020304" pitchFamily="18" charset="0"/>
                <a:cs typeface="Times New Roman" panose="02020603050405020304" pitchFamily="18" charset="0"/>
              </a:rPr>
              <a:t>2. Commencement and duration of business;</a:t>
            </a:r>
          </a:p>
          <a:p>
            <a:pPr marL="0" indent="0" algn="just">
              <a:buNone/>
            </a:pPr>
            <a:r>
              <a:rPr lang="en-US" sz="2000" dirty="0">
                <a:latin typeface="Times New Roman" panose="02020603050405020304" pitchFamily="18" charset="0"/>
                <a:cs typeface="Times New Roman" panose="02020603050405020304" pitchFamily="18" charset="0"/>
              </a:rPr>
              <a:t>3. Amount of capital to be contributed by each partner;</a:t>
            </a:r>
          </a:p>
          <a:p>
            <a:pPr marL="0" indent="0" algn="just">
              <a:buNone/>
            </a:pPr>
            <a:r>
              <a:rPr lang="en-US" sz="2000" dirty="0">
                <a:latin typeface="Times New Roman" panose="02020603050405020304" pitchFamily="18" charset="0"/>
                <a:cs typeface="Times New Roman" panose="02020603050405020304" pitchFamily="18" charset="0"/>
              </a:rPr>
              <a:t>4. Amount to be allowed to each partner as drawings and the timings of such drawings;</a:t>
            </a:r>
          </a:p>
          <a:p>
            <a:pPr marL="0" indent="0" algn="just">
              <a:buNone/>
            </a:pPr>
            <a:r>
              <a:rPr lang="en-US" sz="2000" dirty="0">
                <a:latin typeface="Times New Roman" panose="02020603050405020304" pitchFamily="18" charset="0"/>
                <a:cs typeface="Times New Roman" panose="02020603050405020304" pitchFamily="18" charset="0"/>
              </a:rPr>
              <a:t>5. Rate of interest to be allowed to each partner on his capital and on his loan to the ­firm,     and to be charged on his drawings;</a:t>
            </a:r>
          </a:p>
        </p:txBody>
      </p:sp>
    </p:spTree>
    <p:extLst>
      <p:ext uri="{BB962C8B-B14F-4D97-AF65-F5344CB8AC3E}">
        <p14:creationId xmlns:p14="http://schemas.microsoft.com/office/powerpoint/2010/main" val="413141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3267-C2EA-74EF-A49A-32B02C2563B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9F9F44F-8832-C3E3-D579-440021C35691}"/>
              </a:ext>
            </a:extLst>
          </p:cNvPr>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6. The ratio in which profits or losses are to be shared;</a:t>
            </a:r>
          </a:p>
          <a:p>
            <a:pPr marL="0" indent="0" algn="just">
              <a:buNone/>
            </a:pPr>
            <a:r>
              <a:rPr lang="en-US" sz="2000" dirty="0">
                <a:latin typeface="Times New Roman" panose="02020603050405020304" pitchFamily="18" charset="0"/>
                <a:cs typeface="Times New Roman" panose="02020603050405020304" pitchFamily="18" charset="0"/>
              </a:rPr>
              <a:t>7. Whether a partner will be allowed to draw any salary;</a:t>
            </a:r>
          </a:p>
          <a:p>
            <a:pPr marL="0" indent="0" algn="just">
              <a:buNone/>
            </a:pPr>
            <a:r>
              <a:rPr lang="en-US" sz="2000" dirty="0">
                <a:latin typeface="Times New Roman" panose="02020603050405020304" pitchFamily="18" charset="0"/>
                <a:cs typeface="Times New Roman" panose="02020603050405020304" pitchFamily="18" charset="0"/>
              </a:rPr>
              <a:t>8. Any variations in the mutual rights and duties of partners;</a:t>
            </a:r>
          </a:p>
          <a:p>
            <a:pPr marL="0" indent="0" algn="just">
              <a:buNone/>
            </a:pPr>
            <a:r>
              <a:rPr lang="en-US" sz="2000" dirty="0">
                <a:latin typeface="Times New Roman" panose="02020603050405020304" pitchFamily="18" charset="0"/>
                <a:cs typeface="Times New Roman" panose="02020603050405020304" pitchFamily="18" charset="0"/>
              </a:rPr>
              <a:t>9. Method of valuing goodwill on the occasions of changes in the constitution of the fi­rm;</a:t>
            </a:r>
          </a:p>
          <a:p>
            <a:pPr marL="0" indent="0" algn="just">
              <a:buNone/>
            </a:pPr>
            <a:r>
              <a:rPr lang="en-US" sz="2000" dirty="0">
                <a:latin typeface="Times New Roman" panose="02020603050405020304" pitchFamily="18" charset="0"/>
                <a:cs typeface="Times New Roman" panose="02020603050405020304" pitchFamily="18" charset="0"/>
              </a:rPr>
              <a:t>10. Procedure by which a partner may retire and the method of payment of his dues;</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p>
        </p:txBody>
      </p:sp>
    </p:spTree>
    <p:extLst>
      <p:ext uri="{BB962C8B-B14F-4D97-AF65-F5344CB8AC3E}">
        <p14:creationId xmlns:p14="http://schemas.microsoft.com/office/powerpoint/2010/main" val="414543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5CDC-A0C1-6E52-B26A-925E48E61B2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E20330FB-A2DA-3FD2-A958-AD2ED1D26EE6}"/>
              </a:ext>
            </a:extLst>
          </p:cNvPr>
          <p:cNvSpPr>
            <a:spLocks noGrp="1"/>
          </p:cNvSpPr>
          <p:nvPr>
            <p:ph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11. Basis of the determination of the executors of a deceased partner and the method of payment;</a:t>
            </a:r>
          </a:p>
          <a:p>
            <a:pPr marL="0" indent="0">
              <a:buNone/>
            </a:pPr>
            <a:r>
              <a:rPr lang="en-US" sz="2000" dirty="0">
                <a:latin typeface="Times New Roman" panose="02020603050405020304" pitchFamily="18" charset="0"/>
                <a:cs typeface="Times New Roman" panose="02020603050405020304" pitchFamily="18" charset="0"/>
              </a:rPr>
              <a:t>12. Treatment of losses arising out of the insolvency of a partner;</a:t>
            </a:r>
          </a:p>
          <a:p>
            <a:pPr marL="0" indent="0">
              <a:buNone/>
            </a:pPr>
            <a:r>
              <a:rPr lang="en-US" sz="2000" dirty="0">
                <a:latin typeface="Times New Roman" panose="02020603050405020304" pitchFamily="18" charset="0"/>
                <a:cs typeface="Times New Roman" panose="02020603050405020304" pitchFamily="18" charset="0"/>
              </a:rPr>
              <a:t>13. Procedure to be allowed for settlement of disputes among partners;</a:t>
            </a:r>
          </a:p>
          <a:p>
            <a:pPr marL="0" indent="0">
              <a:buNone/>
            </a:pPr>
            <a:r>
              <a:rPr lang="en-US" sz="2000" dirty="0">
                <a:latin typeface="Times New Roman" panose="02020603050405020304" pitchFamily="18" charset="0"/>
                <a:cs typeface="Times New Roman" panose="02020603050405020304" pitchFamily="18" charset="0"/>
              </a:rPr>
              <a:t>14. Preparation of accounts and their audit.</a:t>
            </a:r>
          </a:p>
          <a:p>
            <a:pPr marL="0" indent="0">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6255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37</TotalTime>
  <Words>898</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Garamond</vt:lpstr>
      <vt:lpstr>Times New Roman</vt:lpstr>
      <vt:lpstr>Wingdings</vt:lpstr>
      <vt:lpstr>Organic</vt:lpstr>
      <vt:lpstr>PowerPoint Presentation</vt:lpstr>
      <vt:lpstr>INTRODUCTION </vt:lpstr>
      <vt:lpstr>Features of a partnership </vt:lpstr>
      <vt:lpstr>PowerPoint Presentation</vt:lpstr>
      <vt:lpstr>Number of Partners</vt:lpstr>
      <vt:lpstr>MAIN CLAUSES IN A PARTNERSHIP DEED</vt:lpstr>
      <vt:lpstr>PowerPoint Presentation</vt:lpstr>
      <vt:lpstr>PowerPoint Presentation</vt:lpstr>
      <vt:lpstr>PowerPoint Presentation</vt:lpstr>
      <vt:lpstr>PowerPoint Presentation</vt:lpstr>
      <vt:lpstr>Rules in the absence of Partnership Deed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2023-03-08T17:47:38Z</dcterms:created>
  <dcterms:modified xsi:type="dcterms:W3CDTF">2023-03-10T11:11:00Z</dcterms:modified>
</cp:coreProperties>
</file>